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obo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Robo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62982377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62982377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62982377f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62982377f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62982377f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62982377f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62982377f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62982377f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62982377f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62982377f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62982377f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62982377f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62982377f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62982377f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62982377f0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62982377f0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62982377f0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62982377f0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62982377f0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62982377f0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62980928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62980928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62982377f0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62982377f0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62982377f0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62982377f0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62980928f1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62980928f1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62980928f1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62980928f1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62980928f1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62980928f1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62980928f1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62980928f1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62980928f1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62980928f1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62980928f1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62980928f1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62980928f1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62980928f1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26.png"/><Relationship Id="rId5"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hyperlink" Target="http://drive.google.com/file/d/1pfXt7SWQpyieRygTWKL8hPhv3A-mPhFn/view" TargetMode="External"/><Relationship Id="rId6"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s"/>
              <a:t>DOMOS Geodesicos</a:t>
            </a:r>
            <a:endParaRPr/>
          </a:p>
          <a:p>
            <a:pPr indent="0" lvl="0" marL="0" rtl="0" algn="l">
              <a:spcBef>
                <a:spcPts val="0"/>
              </a:spcBef>
              <a:spcAft>
                <a:spcPts val="0"/>
              </a:spcAft>
              <a:buNone/>
            </a:pPr>
            <a:r>
              <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440"/>
              <a:buNone/>
            </a:pPr>
            <a:r>
              <a:rPr lang="es" sz="2420"/>
              <a:t>Asistencia con AI para la gestion Comercial</a:t>
            </a:r>
            <a:endParaRPr sz="2420"/>
          </a:p>
          <a:p>
            <a:pPr indent="0" lvl="0" marL="0" rtl="0" algn="ctr">
              <a:lnSpc>
                <a:spcPct val="80000"/>
              </a:lnSpc>
              <a:spcBef>
                <a:spcPts val="0"/>
              </a:spcBef>
              <a:spcAft>
                <a:spcPts val="0"/>
              </a:spcAft>
              <a:buSzPts val="440"/>
              <a:buNone/>
            </a:pPr>
            <a:r>
              <a:t/>
            </a:r>
            <a:endParaRPr sz="2420"/>
          </a:p>
          <a:p>
            <a:pPr indent="0" lvl="0" marL="0" rtl="0" algn="ctr">
              <a:lnSpc>
                <a:spcPct val="80000"/>
              </a:lnSpc>
              <a:spcBef>
                <a:spcPts val="0"/>
              </a:spcBef>
              <a:spcAft>
                <a:spcPts val="0"/>
              </a:spcAft>
              <a:buSzPts val="440"/>
              <a:buNone/>
            </a:pPr>
            <a:r>
              <a:rPr lang="es" sz="2420"/>
              <a:t>Diego Sierra</a:t>
            </a:r>
            <a:endParaRPr sz="2420"/>
          </a:p>
          <a:p>
            <a:pPr indent="0" lvl="0" marL="0" rtl="0" algn="ctr">
              <a:lnSpc>
                <a:spcPct val="80000"/>
              </a:lnSpc>
              <a:spcBef>
                <a:spcPts val="0"/>
              </a:spcBef>
              <a:spcAft>
                <a:spcPts val="0"/>
              </a:spcAft>
              <a:buSzPts val="440"/>
              <a:buNone/>
            </a:pPr>
            <a:r>
              <a:t/>
            </a:r>
            <a:endParaRPr sz="242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sz="1500">
                <a:solidFill>
                  <a:srgbClr val="0000FF"/>
                </a:solidFill>
                <a:latin typeface="Roboto"/>
                <a:ea typeface="Roboto"/>
                <a:cs typeface="Roboto"/>
                <a:sym typeface="Roboto"/>
              </a:rPr>
              <a:t>Prompt 2: Plan de Negocio</a:t>
            </a:r>
            <a:endParaRPr b="1" sz="3100">
              <a:solidFill>
                <a:srgbClr val="0000FF"/>
              </a:solidFill>
            </a:endParaRPr>
          </a:p>
          <a:p>
            <a:pPr indent="0" lvl="0" marL="0" rtl="0" algn="l">
              <a:spcBef>
                <a:spcPts val="0"/>
              </a:spcBef>
              <a:spcAft>
                <a:spcPts val="0"/>
              </a:spcAft>
              <a:buNone/>
            </a:pPr>
            <a:r>
              <a:t/>
            </a:r>
            <a:endParaRPr/>
          </a:p>
        </p:txBody>
      </p:sp>
      <p:pic>
        <p:nvPicPr>
          <p:cNvPr id="121" name="Google Shape;121;p22"/>
          <p:cNvPicPr preferRelativeResize="0"/>
          <p:nvPr/>
        </p:nvPicPr>
        <p:blipFill>
          <a:blip r:embed="rId3">
            <a:alphaModFix/>
          </a:blip>
          <a:stretch>
            <a:fillRect/>
          </a:stretch>
        </p:blipFill>
        <p:spPr>
          <a:xfrm>
            <a:off x="1115950" y="1017725"/>
            <a:ext cx="5791200" cy="2638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3"/>
          <p:cNvPicPr preferRelativeResize="0"/>
          <p:nvPr/>
        </p:nvPicPr>
        <p:blipFill>
          <a:blip r:embed="rId3">
            <a:alphaModFix/>
          </a:blip>
          <a:stretch>
            <a:fillRect/>
          </a:stretch>
        </p:blipFill>
        <p:spPr>
          <a:xfrm>
            <a:off x="152400" y="152400"/>
            <a:ext cx="3848100" cy="4838700"/>
          </a:xfrm>
          <a:prstGeom prst="rect">
            <a:avLst/>
          </a:prstGeom>
          <a:noFill/>
          <a:ln>
            <a:noFill/>
          </a:ln>
        </p:spPr>
      </p:pic>
      <p:pic>
        <p:nvPicPr>
          <p:cNvPr id="127" name="Google Shape;127;p23"/>
          <p:cNvPicPr preferRelativeResize="0"/>
          <p:nvPr/>
        </p:nvPicPr>
        <p:blipFill>
          <a:blip r:embed="rId4">
            <a:alphaModFix/>
          </a:blip>
          <a:stretch>
            <a:fillRect/>
          </a:stretch>
        </p:blipFill>
        <p:spPr>
          <a:xfrm>
            <a:off x="5387350" y="93600"/>
            <a:ext cx="3548972" cy="48386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24"/>
          <p:cNvPicPr preferRelativeResize="0"/>
          <p:nvPr/>
        </p:nvPicPr>
        <p:blipFill>
          <a:blip r:embed="rId3">
            <a:alphaModFix/>
          </a:blip>
          <a:stretch>
            <a:fillRect/>
          </a:stretch>
        </p:blipFill>
        <p:spPr>
          <a:xfrm>
            <a:off x="1945275" y="95250"/>
            <a:ext cx="7038975" cy="2476500"/>
          </a:xfrm>
          <a:prstGeom prst="rect">
            <a:avLst/>
          </a:prstGeom>
          <a:noFill/>
          <a:ln>
            <a:noFill/>
          </a:ln>
        </p:spPr>
      </p:pic>
      <p:sp>
        <p:nvSpPr>
          <p:cNvPr id="133" name="Google Shape;133;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sz="1500">
                <a:solidFill>
                  <a:srgbClr val="0000FF"/>
                </a:solidFill>
                <a:latin typeface="Roboto"/>
                <a:ea typeface="Roboto"/>
                <a:cs typeface="Roboto"/>
                <a:sym typeface="Roboto"/>
              </a:rPr>
              <a:t>Prompt 3 : Comunicaciones </a:t>
            </a:r>
            <a:endParaRPr b="1" sz="3100">
              <a:solidFill>
                <a:srgbClr val="0000FF"/>
              </a:solidFill>
            </a:endParaRPr>
          </a:p>
          <a:p>
            <a:pPr indent="0" lvl="0" marL="0" rtl="0" algn="l">
              <a:spcBef>
                <a:spcPts val="0"/>
              </a:spcBef>
              <a:spcAft>
                <a:spcPts val="0"/>
              </a:spcAft>
              <a:buNone/>
            </a:pPr>
            <a:r>
              <a:t/>
            </a:r>
            <a:endParaRPr/>
          </a:p>
        </p:txBody>
      </p:sp>
      <p:pic>
        <p:nvPicPr>
          <p:cNvPr id="134" name="Google Shape;134;p24"/>
          <p:cNvPicPr preferRelativeResize="0"/>
          <p:nvPr/>
        </p:nvPicPr>
        <p:blipFill>
          <a:blip r:embed="rId4">
            <a:alphaModFix/>
          </a:blip>
          <a:stretch>
            <a:fillRect/>
          </a:stretch>
        </p:blipFill>
        <p:spPr>
          <a:xfrm>
            <a:off x="387525" y="2792200"/>
            <a:ext cx="6428663" cy="2266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5"/>
          <p:cNvPicPr preferRelativeResize="0"/>
          <p:nvPr/>
        </p:nvPicPr>
        <p:blipFill>
          <a:blip r:embed="rId3">
            <a:alphaModFix/>
          </a:blip>
          <a:stretch>
            <a:fillRect/>
          </a:stretch>
        </p:blipFill>
        <p:spPr>
          <a:xfrm>
            <a:off x="152400" y="152400"/>
            <a:ext cx="6781800" cy="2143125"/>
          </a:xfrm>
          <a:prstGeom prst="rect">
            <a:avLst/>
          </a:prstGeom>
          <a:noFill/>
          <a:ln>
            <a:noFill/>
          </a:ln>
        </p:spPr>
      </p:pic>
      <p:pic>
        <p:nvPicPr>
          <p:cNvPr id="140" name="Google Shape;140;p25"/>
          <p:cNvPicPr preferRelativeResize="0"/>
          <p:nvPr/>
        </p:nvPicPr>
        <p:blipFill>
          <a:blip r:embed="rId4">
            <a:alphaModFix/>
          </a:blip>
          <a:stretch>
            <a:fillRect/>
          </a:stretch>
        </p:blipFill>
        <p:spPr>
          <a:xfrm>
            <a:off x="431625" y="2369000"/>
            <a:ext cx="6915150" cy="2476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sz="1500">
                <a:solidFill>
                  <a:srgbClr val="0000FF"/>
                </a:solidFill>
                <a:latin typeface="Roboto"/>
                <a:ea typeface="Roboto"/>
                <a:cs typeface="Roboto"/>
                <a:sym typeface="Roboto"/>
              </a:rPr>
              <a:t>Prompt 4 : Comunicaciones en Portugues </a:t>
            </a:r>
            <a:endParaRPr b="1" sz="3100">
              <a:solidFill>
                <a:srgbClr val="0000FF"/>
              </a:solidFill>
            </a:endParaRPr>
          </a:p>
          <a:p>
            <a:pPr indent="0" lvl="0" marL="0" rtl="0" algn="l">
              <a:spcBef>
                <a:spcPts val="0"/>
              </a:spcBef>
              <a:spcAft>
                <a:spcPts val="0"/>
              </a:spcAft>
              <a:buNone/>
            </a:pPr>
            <a:r>
              <a:t/>
            </a:r>
            <a:endParaRPr/>
          </a:p>
        </p:txBody>
      </p:sp>
      <p:pic>
        <p:nvPicPr>
          <p:cNvPr id="146" name="Google Shape;146;p26"/>
          <p:cNvPicPr preferRelativeResize="0"/>
          <p:nvPr/>
        </p:nvPicPr>
        <p:blipFill>
          <a:blip r:embed="rId3">
            <a:alphaModFix/>
          </a:blip>
          <a:stretch>
            <a:fillRect/>
          </a:stretch>
        </p:blipFill>
        <p:spPr>
          <a:xfrm>
            <a:off x="963850" y="753625"/>
            <a:ext cx="7216294" cy="4252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27"/>
          <p:cNvPicPr preferRelativeResize="0"/>
          <p:nvPr/>
        </p:nvPicPr>
        <p:blipFill>
          <a:blip r:embed="rId3">
            <a:alphaModFix/>
          </a:blip>
          <a:stretch>
            <a:fillRect/>
          </a:stretch>
        </p:blipFill>
        <p:spPr>
          <a:xfrm>
            <a:off x="152400" y="152400"/>
            <a:ext cx="8656225" cy="4564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Generacion de Imagenes desde Texto con Dall-E</a:t>
            </a:r>
            <a:endParaRPr/>
          </a:p>
        </p:txBody>
      </p:sp>
      <p:sp>
        <p:nvSpPr>
          <p:cNvPr id="157" name="Google Shape;157;p28"/>
          <p:cNvSpPr txBox="1"/>
          <p:nvPr>
            <p:ph idx="1" type="body"/>
          </p:nvPr>
        </p:nvSpPr>
        <p:spPr>
          <a:xfrm>
            <a:off x="311700" y="1017725"/>
            <a:ext cx="8520600" cy="15075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s" sz="1350">
                <a:solidFill>
                  <a:srgbClr val="222C31"/>
                </a:solidFill>
                <a:highlight>
                  <a:srgbClr val="FFFFFF"/>
                </a:highlight>
                <a:latin typeface="Roboto"/>
                <a:ea typeface="Roboto"/>
                <a:cs typeface="Roboto"/>
                <a:sym typeface="Roboto"/>
              </a:rPr>
              <a:t>Una acogedora cúpula de glamping situada en un tranquilo paisaje natural, rodeada de altos pinos y suave hierba, con vistas a montañas lejanas o a un tranquilo lago. Es el crepúsculo, con cálidas luces de cuerda que brillan desde dentro de la cúpula. El interior es visible a través de una solapa abierta: una cama cuidadosamente hecha con mantas de tonos beige y tierra, decoración rústica de madera y una pequeña alfombra. En el interior, se siente acogedor y relajante. Fuera, las estrellas están empezando a aparecer. Y una leyenda Vivi la Experiencia ...</a:t>
            </a:r>
            <a:endParaRPr sz="1600"/>
          </a:p>
        </p:txBody>
      </p:sp>
      <p:pic>
        <p:nvPicPr>
          <p:cNvPr id="158" name="Google Shape;158;p28"/>
          <p:cNvPicPr preferRelativeResize="0"/>
          <p:nvPr/>
        </p:nvPicPr>
        <p:blipFill>
          <a:blip r:embed="rId3">
            <a:alphaModFix/>
          </a:blip>
          <a:stretch>
            <a:fillRect/>
          </a:stretch>
        </p:blipFill>
        <p:spPr>
          <a:xfrm>
            <a:off x="1842400" y="2571750"/>
            <a:ext cx="5285025" cy="2466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Generacion de Imagenes desde Texto con Dall-E</a:t>
            </a:r>
            <a:endParaRPr/>
          </a:p>
        </p:txBody>
      </p:sp>
      <p:sp>
        <p:nvSpPr>
          <p:cNvPr id="164" name="Google Shape;164;p29"/>
          <p:cNvSpPr txBox="1"/>
          <p:nvPr>
            <p:ph idx="1" type="body"/>
          </p:nvPr>
        </p:nvSpPr>
        <p:spPr>
          <a:xfrm>
            <a:off x="311700" y="1017725"/>
            <a:ext cx="4141200" cy="3684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s" sz="1600"/>
              <a:t>En un taller o fábrica limpio y bien organizado, los trabajadores están ensamblando estructuras de cúpula con herramientas de precisión. En el fondo, otras cúpulas se encuentran en diversas etapas de producción. Una imagen se centra en la artesanía detallada: un primer plano de juntas, costuras de tela o partes estructurales. En otro, el equipo está instalando una cúpula al aire libre de manera profesional. Una cúpula completa aparece con una marca de agua sutil o el logotipo de la empresa en la esquina inferior. Y una leyenda hecho en Argentina</a:t>
            </a:r>
            <a:endParaRPr sz="1600"/>
          </a:p>
        </p:txBody>
      </p:sp>
      <p:pic>
        <p:nvPicPr>
          <p:cNvPr id="165" name="Google Shape;165;p29"/>
          <p:cNvPicPr preferRelativeResize="0"/>
          <p:nvPr/>
        </p:nvPicPr>
        <p:blipFill>
          <a:blip r:embed="rId3">
            <a:alphaModFix/>
          </a:blip>
          <a:stretch>
            <a:fillRect/>
          </a:stretch>
        </p:blipFill>
        <p:spPr>
          <a:xfrm>
            <a:off x="5002000" y="1105175"/>
            <a:ext cx="3830300" cy="3830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Generacion de Imagenes desde Texto con Krea</a:t>
            </a:r>
            <a:endParaRPr/>
          </a:p>
        </p:txBody>
      </p:sp>
      <p:sp>
        <p:nvSpPr>
          <p:cNvPr id="171" name="Google Shape;171;p30"/>
          <p:cNvSpPr txBox="1"/>
          <p:nvPr>
            <p:ph idx="1" type="body"/>
          </p:nvPr>
        </p:nvSpPr>
        <p:spPr>
          <a:xfrm>
            <a:off x="311700" y="1017725"/>
            <a:ext cx="8520600" cy="1069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350">
                <a:solidFill>
                  <a:srgbClr val="222C31"/>
                </a:solidFill>
                <a:highlight>
                  <a:srgbClr val="FFFFFF"/>
                </a:highlight>
                <a:latin typeface="Roboto"/>
                <a:ea typeface="Roboto"/>
                <a:cs typeface="Roboto"/>
                <a:sym typeface="Roboto"/>
              </a:rPr>
              <a:t>en un contexto de un festival de espectaculos artisitcos quiero imagenes de un domo geodesico de noche iluminado externamente desde el piso. Con piso de madera, sillones blancos y una barra para servirse bebidas. El interior iluminado tenuemente de tonos azules con personas jovenes participando</a:t>
            </a:r>
            <a:endParaRPr sz="1600"/>
          </a:p>
        </p:txBody>
      </p:sp>
      <p:pic>
        <p:nvPicPr>
          <p:cNvPr id="172" name="Google Shape;172;p30"/>
          <p:cNvPicPr preferRelativeResize="0"/>
          <p:nvPr/>
        </p:nvPicPr>
        <p:blipFill>
          <a:blip r:embed="rId3">
            <a:alphaModFix/>
          </a:blip>
          <a:stretch>
            <a:fillRect/>
          </a:stretch>
        </p:blipFill>
        <p:spPr>
          <a:xfrm>
            <a:off x="622650" y="2254025"/>
            <a:ext cx="1609725" cy="2400300"/>
          </a:xfrm>
          <a:prstGeom prst="rect">
            <a:avLst/>
          </a:prstGeom>
          <a:noFill/>
          <a:ln>
            <a:noFill/>
          </a:ln>
        </p:spPr>
      </p:pic>
      <p:pic>
        <p:nvPicPr>
          <p:cNvPr id="173" name="Google Shape;173;p30"/>
          <p:cNvPicPr preferRelativeResize="0"/>
          <p:nvPr/>
        </p:nvPicPr>
        <p:blipFill>
          <a:blip r:embed="rId4">
            <a:alphaModFix/>
          </a:blip>
          <a:stretch>
            <a:fillRect/>
          </a:stretch>
        </p:blipFill>
        <p:spPr>
          <a:xfrm>
            <a:off x="3119550" y="2282600"/>
            <a:ext cx="1571625" cy="2343150"/>
          </a:xfrm>
          <a:prstGeom prst="rect">
            <a:avLst/>
          </a:prstGeom>
          <a:noFill/>
          <a:ln>
            <a:noFill/>
          </a:ln>
        </p:spPr>
      </p:pic>
      <p:pic>
        <p:nvPicPr>
          <p:cNvPr id="174" name="Google Shape;174;p30"/>
          <p:cNvPicPr preferRelativeResize="0"/>
          <p:nvPr/>
        </p:nvPicPr>
        <p:blipFill>
          <a:blip r:embed="rId5">
            <a:alphaModFix/>
          </a:blip>
          <a:stretch>
            <a:fillRect/>
          </a:stretch>
        </p:blipFill>
        <p:spPr>
          <a:xfrm>
            <a:off x="5666525" y="2277825"/>
            <a:ext cx="1581150" cy="2352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Generacion de Imagenes desde Texto con Krea</a:t>
            </a:r>
            <a:endParaRPr/>
          </a:p>
        </p:txBody>
      </p:sp>
      <p:sp>
        <p:nvSpPr>
          <p:cNvPr id="180" name="Google Shape;180;p31"/>
          <p:cNvSpPr txBox="1"/>
          <p:nvPr>
            <p:ph idx="1" type="body"/>
          </p:nvPr>
        </p:nvSpPr>
        <p:spPr>
          <a:xfrm>
            <a:off x="311700" y="1017725"/>
            <a:ext cx="8520600" cy="1069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350">
                <a:solidFill>
                  <a:srgbClr val="222C31"/>
                </a:solidFill>
                <a:highlight>
                  <a:srgbClr val="FFFFFF"/>
                </a:highlight>
                <a:latin typeface="Roboto"/>
                <a:ea typeface="Roboto"/>
                <a:cs typeface="Roboto"/>
                <a:sym typeface="Roboto"/>
              </a:rPr>
              <a:t>en un contexto de un festival de espectaculos artisitcos quiero imagenes aereas de dia de un domo geodesico De color blanco y una ventana al costado , rodeado de otros puestos como gazebos o foodtrucks y gente participando de la escen</a:t>
            </a:r>
            <a:r>
              <a:rPr lang="es" sz="1350">
                <a:solidFill>
                  <a:srgbClr val="222C31"/>
                </a:solidFill>
                <a:highlight>
                  <a:srgbClr val="FFFFFF"/>
                </a:highlight>
                <a:latin typeface="Roboto"/>
                <a:ea typeface="Roboto"/>
                <a:cs typeface="Roboto"/>
                <a:sym typeface="Roboto"/>
              </a:rPr>
              <a:t>a</a:t>
            </a:r>
            <a:endParaRPr sz="1350">
              <a:solidFill>
                <a:srgbClr val="222C31"/>
              </a:solidFill>
              <a:highlight>
                <a:srgbClr val="FFFFFF"/>
              </a:highlight>
              <a:latin typeface="Roboto"/>
              <a:ea typeface="Roboto"/>
              <a:cs typeface="Roboto"/>
              <a:sym typeface="Roboto"/>
            </a:endParaRPr>
          </a:p>
        </p:txBody>
      </p:sp>
      <p:pic>
        <p:nvPicPr>
          <p:cNvPr id="181" name="Google Shape;181;p31"/>
          <p:cNvPicPr preferRelativeResize="0"/>
          <p:nvPr/>
        </p:nvPicPr>
        <p:blipFill>
          <a:blip r:embed="rId3">
            <a:alphaModFix/>
          </a:blip>
          <a:stretch>
            <a:fillRect/>
          </a:stretch>
        </p:blipFill>
        <p:spPr>
          <a:xfrm>
            <a:off x="416925" y="2004175"/>
            <a:ext cx="1843782" cy="2751775"/>
          </a:xfrm>
          <a:prstGeom prst="rect">
            <a:avLst/>
          </a:prstGeom>
          <a:noFill/>
          <a:ln>
            <a:noFill/>
          </a:ln>
        </p:spPr>
      </p:pic>
      <p:pic>
        <p:nvPicPr>
          <p:cNvPr id="182" name="Google Shape;182;p31"/>
          <p:cNvPicPr preferRelativeResize="0"/>
          <p:nvPr/>
        </p:nvPicPr>
        <p:blipFill>
          <a:blip r:embed="rId4">
            <a:alphaModFix/>
          </a:blip>
          <a:stretch>
            <a:fillRect/>
          </a:stretch>
        </p:blipFill>
        <p:spPr>
          <a:xfrm>
            <a:off x="3309532" y="2004175"/>
            <a:ext cx="1847849" cy="2751775"/>
          </a:xfrm>
          <a:prstGeom prst="rect">
            <a:avLst/>
          </a:prstGeom>
          <a:noFill/>
          <a:ln>
            <a:noFill/>
          </a:ln>
        </p:spPr>
      </p:pic>
      <p:pic>
        <p:nvPicPr>
          <p:cNvPr id="183" name="Google Shape;183;p31"/>
          <p:cNvPicPr preferRelativeResize="0"/>
          <p:nvPr/>
        </p:nvPicPr>
        <p:blipFill>
          <a:blip r:embed="rId5">
            <a:alphaModFix/>
          </a:blip>
          <a:stretch>
            <a:fillRect/>
          </a:stretch>
        </p:blipFill>
        <p:spPr>
          <a:xfrm>
            <a:off x="6470730" y="2004175"/>
            <a:ext cx="1842493" cy="2751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3421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Portfolio de ejecuciones</a:t>
            </a:r>
            <a:endParaRPr/>
          </a:p>
        </p:txBody>
      </p:sp>
      <p:grpSp>
        <p:nvGrpSpPr>
          <p:cNvPr id="61" name="Google Shape;61;p14"/>
          <p:cNvGrpSpPr/>
          <p:nvPr/>
        </p:nvGrpSpPr>
        <p:grpSpPr>
          <a:xfrm>
            <a:off x="199750" y="129596"/>
            <a:ext cx="7642800" cy="5013904"/>
            <a:chOff x="480375" y="223908"/>
            <a:chExt cx="7642800" cy="5013904"/>
          </a:xfrm>
        </p:grpSpPr>
        <p:sp>
          <p:nvSpPr>
            <p:cNvPr id="62" name="Google Shape;62;p14"/>
            <p:cNvSpPr/>
            <p:nvPr/>
          </p:nvSpPr>
          <p:spPr>
            <a:xfrm rot="-1193618">
              <a:off x="6544732" y="332141"/>
              <a:ext cx="771435" cy="771435"/>
            </a:xfrm>
            <a:prstGeom prst="ellipse">
              <a:avLst/>
            </a:prstGeom>
            <a:solidFill>
              <a:srgbClr val="D78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t>Español</a:t>
              </a:r>
              <a:endParaRPr/>
            </a:p>
          </p:txBody>
        </p:sp>
        <p:sp>
          <p:nvSpPr>
            <p:cNvPr id="63" name="Google Shape;63;p14"/>
            <p:cNvSpPr/>
            <p:nvPr/>
          </p:nvSpPr>
          <p:spPr>
            <a:xfrm>
              <a:off x="480375" y="1093925"/>
              <a:ext cx="1126800" cy="1137300"/>
            </a:xfrm>
            <a:prstGeom prst="ellipse">
              <a:avLst/>
            </a:prstGeom>
            <a:solidFill>
              <a:srgbClr val="D78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900"/>
                <a:t>Pitch comercial</a:t>
              </a:r>
              <a:endParaRPr sz="900"/>
            </a:p>
          </p:txBody>
        </p:sp>
        <p:sp>
          <p:nvSpPr>
            <p:cNvPr id="64" name="Google Shape;64;p14"/>
            <p:cNvSpPr/>
            <p:nvPr/>
          </p:nvSpPr>
          <p:spPr>
            <a:xfrm>
              <a:off x="4852616" y="3556313"/>
              <a:ext cx="1681500" cy="1681500"/>
            </a:xfrm>
            <a:prstGeom prst="ellipse">
              <a:avLst/>
            </a:prstGeom>
            <a:solidFill>
              <a:srgbClr val="D786E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t>PLAN de Negocio</a:t>
              </a:r>
              <a:endParaRPr/>
            </a:p>
          </p:txBody>
        </p:sp>
        <p:sp>
          <p:nvSpPr>
            <p:cNvPr id="65" name="Google Shape;65;p14"/>
            <p:cNvSpPr/>
            <p:nvPr/>
          </p:nvSpPr>
          <p:spPr>
            <a:xfrm rot="-1221731">
              <a:off x="7123941" y="1077190"/>
              <a:ext cx="871669" cy="889611"/>
            </a:xfrm>
            <a:prstGeom prst="ellipse">
              <a:avLst/>
            </a:prstGeom>
            <a:solidFill>
              <a:srgbClr val="701C7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chemeClr val="lt1"/>
                  </a:solidFill>
                </a:rPr>
                <a:t>Portugues</a:t>
              </a:r>
              <a:endParaRPr sz="1200">
                <a:solidFill>
                  <a:schemeClr val="lt1"/>
                </a:solidFill>
              </a:endParaRPr>
            </a:p>
          </p:txBody>
        </p:sp>
      </p:grpSp>
      <p:grpSp>
        <p:nvGrpSpPr>
          <p:cNvPr id="66" name="Google Shape;66;p14"/>
          <p:cNvGrpSpPr/>
          <p:nvPr/>
        </p:nvGrpSpPr>
        <p:grpSpPr>
          <a:xfrm>
            <a:off x="2507144" y="1517078"/>
            <a:ext cx="2440200" cy="2440200"/>
            <a:chOff x="4278444" y="1227466"/>
            <a:chExt cx="2440200" cy="2440200"/>
          </a:xfrm>
        </p:grpSpPr>
        <p:sp>
          <p:nvSpPr>
            <p:cNvPr id="67" name="Google Shape;67;p14"/>
            <p:cNvSpPr/>
            <p:nvPr/>
          </p:nvSpPr>
          <p:spPr>
            <a:xfrm>
              <a:off x="4278444" y="1227466"/>
              <a:ext cx="2440200" cy="2440200"/>
            </a:xfrm>
            <a:prstGeom prst="ellipse">
              <a:avLst/>
            </a:prstGeom>
            <a:solidFill>
              <a:srgbClr val="56156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txBox="1"/>
            <p:nvPr/>
          </p:nvSpPr>
          <p:spPr>
            <a:xfrm>
              <a:off x="4567200" y="1865875"/>
              <a:ext cx="1862700" cy="116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Roboto"/>
                  <a:ea typeface="Roboto"/>
                  <a:cs typeface="Roboto"/>
                  <a:sym typeface="Roboto"/>
                </a:rPr>
                <a:t>Contexto </a:t>
              </a:r>
              <a:endParaRPr sz="1200">
                <a:solidFill>
                  <a:srgbClr val="FFFFFF"/>
                </a:solidFill>
                <a:latin typeface="Roboto"/>
                <a:ea typeface="Roboto"/>
                <a:cs typeface="Roboto"/>
                <a:sym typeface="Roboto"/>
              </a:endParaRPr>
            </a:p>
            <a:p>
              <a:pPr indent="0" lvl="0" marL="0" rtl="0" algn="ctr">
                <a:spcBef>
                  <a:spcPts val="0"/>
                </a:spcBef>
                <a:spcAft>
                  <a:spcPts val="0"/>
                </a:spcAft>
                <a:buNone/>
              </a:pPr>
              <a:r>
                <a:rPr lang="es" sz="1200">
                  <a:solidFill>
                    <a:srgbClr val="FFFFFF"/>
                  </a:solidFill>
                  <a:latin typeface="Roboto"/>
                  <a:ea typeface="Roboto"/>
                  <a:cs typeface="Roboto"/>
                  <a:sym typeface="Roboto"/>
                </a:rPr>
                <a:t>industria de DOMOS Geodesicos en Agrentina</a:t>
              </a:r>
              <a:endParaRPr sz="1200">
                <a:solidFill>
                  <a:srgbClr val="FFFFFF"/>
                </a:solidFill>
                <a:latin typeface="Roboto"/>
                <a:ea typeface="Roboto"/>
                <a:cs typeface="Roboto"/>
                <a:sym typeface="Roboto"/>
              </a:endParaRPr>
            </a:p>
          </p:txBody>
        </p:sp>
      </p:grpSp>
      <p:grpSp>
        <p:nvGrpSpPr>
          <p:cNvPr id="69" name="Google Shape;69;p14"/>
          <p:cNvGrpSpPr/>
          <p:nvPr/>
        </p:nvGrpSpPr>
        <p:grpSpPr>
          <a:xfrm>
            <a:off x="804137" y="2253103"/>
            <a:ext cx="1423800" cy="1423800"/>
            <a:chOff x="3490737" y="1374053"/>
            <a:chExt cx="1423800" cy="1423800"/>
          </a:xfrm>
        </p:grpSpPr>
        <p:sp>
          <p:nvSpPr>
            <p:cNvPr id="70" name="Google Shape;70;p14"/>
            <p:cNvSpPr/>
            <p:nvPr/>
          </p:nvSpPr>
          <p:spPr>
            <a:xfrm>
              <a:off x="3490737" y="1374053"/>
              <a:ext cx="1423800" cy="1423800"/>
            </a:xfrm>
            <a:prstGeom prst="ellipse">
              <a:avLst/>
            </a:prstGeom>
            <a:solidFill>
              <a:srgbClr val="701C7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txBox="1"/>
            <p:nvPr/>
          </p:nvSpPr>
          <p:spPr>
            <a:xfrm>
              <a:off x="3718754" y="1613603"/>
              <a:ext cx="967800" cy="94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FFFFFF"/>
                  </a:solidFill>
                  <a:latin typeface="Roboto"/>
                  <a:ea typeface="Roboto"/>
                  <a:cs typeface="Roboto"/>
                  <a:sym typeface="Roboto"/>
                </a:rPr>
                <a:t>Opciones Comerciualizacion</a:t>
              </a:r>
              <a:endParaRPr sz="1000">
                <a:solidFill>
                  <a:srgbClr val="FFFFFF"/>
                </a:solidFill>
                <a:latin typeface="Roboto"/>
                <a:ea typeface="Roboto"/>
                <a:cs typeface="Roboto"/>
                <a:sym typeface="Roboto"/>
              </a:endParaRPr>
            </a:p>
          </p:txBody>
        </p:sp>
      </p:grpSp>
      <p:grpSp>
        <p:nvGrpSpPr>
          <p:cNvPr id="72" name="Google Shape;72;p14"/>
          <p:cNvGrpSpPr/>
          <p:nvPr/>
        </p:nvGrpSpPr>
        <p:grpSpPr>
          <a:xfrm>
            <a:off x="4748168" y="576149"/>
            <a:ext cx="1732622" cy="1894224"/>
            <a:chOff x="3490737" y="1374053"/>
            <a:chExt cx="1423800" cy="1423800"/>
          </a:xfrm>
        </p:grpSpPr>
        <p:sp>
          <p:nvSpPr>
            <p:cNvPr id="73" name="Google Shape;73;p14"/>
            <p:cNvSpPr/>
            <p:nvPr/>
          </p:nvSpPr>
          <p:spPr>
            <a:xfrm>
              <a:off x="3490737" y="1374053"/>
              <a:ext cx="1423800" cy="1423800"/>
            </a:xfrm>
            <a:prstGeom prst="ellipse">
              <a:avLst/>
            </a:prstGeom>
            <a:solidFill>
              <a:srgbClr val="701C7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p>
          </p:txBody>
        </p:sp>
        <p:sp>
          <p:nvSpPr>
            <p:cNvPr id="74" name="Google Shape;74;p14"/>
            <p:cNvSpPr txBox="1"/>
            <p:nvPr/>
          </p:nvSpPr>
          <p:spPr>
            <a:xfrm>
              <a:off x="3718754" y="1613603"/>
              <a:ext cx="967800" cy="94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700">
                  <a:solidFill>
                    <a:srgbClr val="FFFFFF"/>
                  </a:solidFill>
                  <a:latin typeface="Roboto"/>
                  <a:ea typeface="Roboto"/>
                  <a:cs typeface="Roboto"/>
                  <a:sym typeface="Roboto"/>
                </a:rPr>
                <a:t>Comunicaciones</a:t>
              </a:r>
              <a:endParaRPr sz="1700">
                <a:solidFill>
                  <a:srgbClr val="FFFFFF"/>
                </a:solidFill>
                <a:latin typeface="Roboto"/>
                <a:ea typeface="Roboto"/>
                <a:cs typeface="Roboto"/>
                <a:sym typeface="Roboto"/>
              </a:endParaRPr>
            </a:p>
          </p:txBody>
        </p:sp>
      </p:grpSp>
      <p:sp>
        <p:nvSpPr>
          <p:cNvPr id="75" name="Google Shape;75;p14"/>
          <p:cNvSpPr/>
          <p:nvPr/>
        </p:nvSpPr>
        <p:spPr>
          <a:xfrm rot="-1221731">
            <a:off x="5848216" y="2520202"/>
            <a:ext cx="871669" cy="889611"/>
          </a:xfrm>
          <a:prstGeom prst="ellipse">
            <a:avLst/>
          </a:prstGeom>
          <a:solidFill>
            <a:srgbClr val="701C7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chemeClr val="lt1"/>
                </a:solidFill>
              </a:rPr>
              <a:t>Audios</a:t>
            </a:r>
            <a:endParaRPr sz="1200">
              <a:solidFill>
                <a:schemeClr val="lt1"/>
              </a:solidFill>
            </a:endParaRPr>
          </a:p>
        </p:txBody>
      </p:sp>
      <p:sp>
        <p:nvSpPr>
          <p:cNvPr id="76" name="Google Shape;76;p14"/>
          <p:cNvSpPr/>
          <p:nvPr/>
        </p:nvSpPr>
        <p:spPr>
          <a:xfrm rot="-1193618">
            <a:off x="6765382" y="1992079"/>
            <a:ext cx="771435" cy="771435"/>
          </a:xfrm>
          <a:prstGeom prst="ellipse">
            <a:avLst/>
          </a:prstGeom>
          <a:solidFill>
            <a:srgbClr val="D78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t>Imagenes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Generacion de Imagenes desde Texto con OPENART</a:t>
            </a:r>
            <a:endParaRPr/>
          </a:p>
        </p:txBody>
      </p:sp>
      <p:sp>
        <p:nvSpPr>
          <p:cNvPr id="189" name="Google Shape;189;p32"/>
          <p:cNvSpPr txBox="1"/>
          <p:nvPr>
            <p:ph idx="1" type="body"/>
          </p:nvPr>
        </p:nvSpPr>
        <p:spPr>
          <a:xfrm>
            <a:off x="311700" y="1017725"/>
            <a:ext cx="8520600" cy="1069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350">
                <a:solidFill>
                  <a:srgbClr val="222C31"/>
                </a:solidFill>
                <a:highlight>
                  <a:srgbClr val="FFFFFF"/>
                </a:highlight>
                <a:latin typeface="Roboto"/>
                <a:ea typeface="Roboto"/>
                <a:cs typeface="Roboto"/>
                <a:sym typeface="Roboto"/>
              </a:rPr>
              <a:t>en un contexto de un festival de espectaculos artisitcos quiero imagenes de un domo geodesico de noche iluminado externamente desde el piso. Con piso de madera, sillones blancos y una barra para servirse bebidas. El interior iluminado tenuemente de tonos azules con personas jovenes participando</a:t>
            </a:r>
            <a:endParaRPr sz="1350">
              <a:solidFill>
                <a:srgbClr val="222C31"/>
              </a:solidFill>
              <a:highlight>
                <a:srgbClr val="FFFFFF"/>
              </a:highlight>
              <a:latin typeface="Roboto"/>
              <a:ea typeface="Roboto"/>
              <a:cs typeface="Roboto"/>
              <a:sym typeface="Roboto"/>
            </a:endParaRPr>
          </a:p>
        </p:txBody>
      </p:sp>
      <p:pic>
        <p:nvPicPr>
          <p:cNvPr id="190" name="Google Shape;190;p32"/>
          <p:cNvPicPr preferRelativeResize="0"/>
          <p:nvPr/>
        </p:nvPicPr>
        <p:blipFill>
          <a:blip r:embed="rId3">
            <a:alphaModFix/>
          </a:blip>
          <a:stretch>
            <a:fillRect/>
          </a:stretch>
        </p:blipFill>
        <p:spPr>
          <a:xfrm>
            <a:off x="311700" y="2086925"/>
            <a:ext cx="2124075" cy="2124075"/>
          </a:xfrm>
          <a:prstGeom prst="rect">
            <a:avLst/>
          </a:prstGeom>
          <a:noFill/>
          <a:ln>
            <a:noFill/>
          </a:ln>
        </p:spPr>
      </p:pic>
      <p:pic>
        <p:nvPicPr>
          <p:cNvPr id="191" name="Google Shape;191;p32"/>
          <p:cNvPicPr preferRelativeResize="0"/>
          <p:nvPr/>
        </p:nvPicPr>
        <p:blipFill>
          <a:blip r:embed="rId4">
            <a:alphaModFix/>
          </a:blip>
          <a:stretch>
            <a:fillRect/>
          </a:stretch>
        </p:blipFill>
        <p:spPr>
          <a:xfrm>
            <a:off x="2558800" y="2096450"/>
            <a:ext cx="2105025" cy="2105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Audio Publicitario generado con SpeechGen </a:t>
            </a:r>
            <a:endParaRPr/>
          </a:p>
        </p:txBody>
      </p:sp>
      <p:pic>
        <p:nvPicPr>
          <p:cNvPr id="197" name="Google Shape;197;p33"/>
          <p:cNvPicPr preferRelativeResize="0"/>
          <p:nvPr/>
        </p:nvPicPr>
        <p:blipFill>
          <a:blip r:embed="rId3">
            <a:alphaModFix/>
          </a:blip>
          <a:stretch>
            <a:fillRect/>
          </a:stretch>
        </p:blipFill>
        <p:spPr>
          <a:xfrm>
            <a:off x="4797975" y="2918925"/>
            <a:ext cx="4041225" cy="1817200"/>
          </a:xfrm>
          <a:prstGeom prst="rect">
            <a:avLst/>
          </a:prstGeom>
          <a:noFill/>
          <a:ln>
            <a:noFill/>
          </a:ln>
        </p:spPr>
      </p:pic>
      <p:pic>
        <p:nvPicPr>
          <p:cNvPr id="198" name="Google Shape;198;p33"/>
          <p:cNvPicPr preferRelativeResize="0"/>
          <p:nvPr/>
        </p:nvPicPr>
        <p:blipFill>
          <a:blip r:embed="rId4">
            <a:alphaModFix/>
          </a:blip>
          <a:stretch>
            <a:fillRect/>
          </a:stretch>
        </p:blipFill>
        <p:spPr>
          <a:xfrm>
            <a:off x="311700" y="1111325"/>
            <a:ext cx="3480751" cy="3820975"/>
          </a:xfrm>
          <a:prstGeom prst="rect">
            <a:avLst/>
          </a:prstGeom>
          <a:noFill/>
          <a:ln>
            <a:noFill/>
          </a:ln>
        </p:spPr>
      </p:pic>
      <p:pic>
        <p:nvPicPr>
          <p:cNvPr id="199" name="Google Shape;199;p33" title="audio Domos publicidad.mp3">
            <a:hlinkClick r:id="rId5"/>
          </p:cNvPr>
          <p:cNvPicPr preferRelativeResize="0"/>
          <p:nvPr/>
        </p:nvPicPr>
        <p:blipFill>
          <a:blip r:embed="rId6">
            <a:alphaModFix/>
          </a:blip>
          <a:stretch>
            <a:fillRect/>
          </a:stretch>
        </p:blipFill>
        <p:spPr>
          <a:xfrm>
            <a:off x="4797974" y="1375875"/>
            <a:ext cx="962750" cy="962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s" sz="1500">
                <a:solidFill>
                  <a:srgbClr val="0000FF"/>
                </a:solidFill>
                <a:latin typeface="Roboto"/>
                <a:ea typeface="Roboto"/>
                <a:cs typeface="Roboto"/>
                <a:sym typeface="Roboto"/>
              </a:rPr>
              <a:t>Contexto : industria de DOMOS Geodesicos en Agrentin</a:t>
            </a:r>
            <a:endParaRPr b="1" sz="3100">
              <a:solidFill>
                <a:srgbClr val="0000FF"/>
              </a:solidFill>
            </a:endParaRPr>
          </a:p>
        </p:txBody>
      </p:sp>
      <p:sp>
        <p:nvSpPr>
          <p:cNvPr id="82" name="Google Shape;82;p15"/>
          <p:cNvSpPr txBox="1"/>
          <p:nvPr>
            <p:ph idx="1" type="body"/>
          </p:nvPr>
        </p:nvSpPr>
        <p:spPr>
          <a:xfrm>
            <a:off x="311700" y="1017725"/>
            <a:ext cx="4111800" cy="3747300"/>
          </a:xfrm>
          <a:prstGeom prst="rect">
            <a:avLst/>
          </a:prstGeom>
          <a:solidFill>
            <a:schemeClr val="lt2"/>
          </a:solidFill>
        </p:spPr>
        <p:txBody>
          <a:bodyPr anchorCtr="0" anchor="t" bIns="91425" lIns="91425" spcFirstLastPara="1" rIns="91425" wrap="square" tIns="91425">
            <a:normAutofit/>
          </a:bodyPr>
          <a:lstStyle/>
          <a:p>
            <a:pPr indent="0" lvl="0" marL="0" rtl="0" algn="l">
              <a:spcBef>
                <a:spcPts val="1200"/>
              </a:spcBef>
              <a:spcAft>
                <a:spcPts val="1200"/>
              </a:spcAft>
              <a:buNone/>
            </a:pPr>
            <a:r>
              <a:rPr b="1" i="1" lang="es" sz="1350">
                <a:solidFill>
                  <a:srgbClr val="44546A"/>
                </a:solidFill>
                <a:highlight>
                  <a:srgbClr val="F6F6F6"/>
                </a:highlight>
              </a:rPr>
              <a:t>eres un asesor comercial y financiero para pequeñas industrias o emprendedores en la argentina. Somos una pequeña empresa fabricante de domos geodesicos de acero, damos servicios de instalacion de los domos y alquileres temporarios de los mismos . En el contexto economico y comercial actual del pais necesito ideas y propuestas para expandir la oferta comercial de nuestro producto y nuestros servicios orientados a distintos mercados nacionales e internacionales . Quiero hasta 5 opciones de mercados para vender el producto y hasta 5 opciones para alquilar los domos</a:t>
            </a:r>
            <a:endParaRPr sz="2000"/>
          </a:p>
        </p:txBody>
      </p:sp>
      <p:pic>
        <p:nvPicPr>
          <p:cNvPr id="83" name="Google Shape;83;p15"/>
          <p:cNvPicPr preferRelativeResize="0"/>
          <p:nvPr/>
        </p:nvPicPr>
        <p:blipFill>
          <a:blip r:embed="rId3">
            <a:alphaModFix/>
          </a:blip>
          <a:stretch>
            <a:fillRect/>
          </a:stretch>
        </p:blipFill>
        <p:spPr>
          <a:xfrm>
            <a:off x="4575900" y="1170125"/>
            <a:ext cx="4415699" cy="242151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txBox="1"/>
          <p:nvPr/>
        </p:nvSpPr>
        <p:spPr>
          <a:xfrm>
            <a:off x="249825" y="235150"/>
            <a:ext cx="8523600" cy="5418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s" sz="1600">
                <a:solidFill>
                  <a:schemeClr val="dk1"/>
                </a:solidFill>
              </a:rPr>
              <a:t>Respuesta CHAT GPT modelo 4.0 </a:t>
            </a:r>
            <a:endParaRPr b="1" sz="16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s" sz="1300">
                <a:solidFill>
                  <a:schemeClr val="dk1"/>
                </a:solidFill>
              </a:rPr>
              <a:t>🏗️ 5 OPCIONES DE MERCADOS PARA VENDER DOMOS</a:t>
            </a:r>
            <a:endParaRPr b="1" sz="1300">
              <a:solidFill>
                <a:schemeClr val="dk1"/>
              </a:solidFill>
            </a:endParaRPr>
          </a:p>
          <a:p>
            <a:pPr indent="-298450" lvl="0" marL="457200" rtl="0" algn="l">
              <a:lnSpc>
                <a:spcPct val="100000"/>
              </a:lnSpc>
              <a:spcBef>
                <a:spcPts val="1200"/>
              </a:spcBef>
              <a:spcAft>
                <a:spcPts val="0"/>
              </a:spcAft>
              <a:buClr>
                <a:schemeClr val="dk1"/>
              </a:buClr>
              <a:buSzPts val="1100"/>
              <a:buAutoNum type="arabicPeriod"/>
            </a:pPr>
            <a:r>
              <a:rPr b="1" lang="es" sz="1100">
                <a:solidFill>
                  <a:schemeClr val="dk1"/>
                </a:solidFill>
              </a:rPr>
              <a:t>Turismo ecológico y glamping (Argentina y LATAM)</a:t>
            </a:r>
            <a:br>
              <a:rPr b="1" lang="es" sz="1100">
                <a:solidFill>
                  <a:schemeClr val="dk1"/>
                </a:solidFill>
              </a:rPr>
            </a:br>
            <a:endParaRPr b="1" sz="1100">
              <a:solidFill>
                <a:schemeClr val="dk1"/>
              </a:solidFill>
            </a:endParaRPr>
          </a:p>
          <a:p>
            <a:pPr indent="-298450" lvl="1" marL="914400" rtl="0" algn="l">
              <a:lnSpc>
                <a:spcPct val="100000"/>
              </a:lnSpc>
              <a:spcBef>
                <a:spcPts val="0"/>
              </a:spcBef>
              <a:spcAft>
                <a:spcPts val="0"/>
              </a:spcAft>
              <a:buClr>
                <a:schemeClr val="dk1"/>
              </a:buClr>
              <a:buSzPts val="1100"/>
              <a:buChar char="○"/>
            </a:pPr>
            <a:r>
              <a:rPr lang="es" sz="1100">
                <a:solidFill>
                  <a:schemeClr val="dk1"/>
                </a:solidFill>
              </a:rPr>
              <a:t>Enfoque: Lodges, eco-emprendimientos, estancias y hosterías boutique.</a:t>
            </a:r>
            <a:br>
              <a:rPr lang="es" sz="1100">
                <a:solidFill>
                  <a:schemeClr val="dk1"/>
                </a:solidFill>
              </a:rPr>
            </a:br>
            <a:endParaRPr sz="1100">
              <a:solidFill>
                <a:schemeClr val="dk1"/>
              </a:solidFill>
            </a:endParaRPr>
          </a:p>
          <a:p>
            <a:pPr indent="-298450" lvl="1" marL="914400" rtl="0" algn="l">
              <a:lnSpc>
                <a:spcPct val="100000"/>
              </a:lnSpc>
              <a:spcBef>
                <a:spcPts val="0"/>
              </a:spcBef>
              <a:spcAft>
                <a:spcPts val="0"/>
              </a:spcAft>
              <a:buClr>
                <a:schemeClr val="dk1"/>
              </a:buClr>
              <a:buSzPts val="1100"/>
              <a:buChar char="○"/>
            </a:pPr>
            <a:r>
              <a:rPr lang="es" sz="1100">
                <a:solidFill>
                  <a:schemeClr val="dk1"/>
                </a:solidFill>
              </a:rPr>
              <a:t>Valor: Estructura diferenciadora, rápida instalación, estética natural.</a:t>
            </a:r>
            <a:br>
              <a:rPr lang="es" sz="1100">
                <a:solidFill>
                  <a:schemeClr val="dk1"/>
                </a:solidFill>
              </a:rPr>
            </a:br>
            <a:endParaRPr sz="1100">
              <a:solidFill>
                <a:schemeClr val="dk1"/>
              </a:solidFill>
            </a:endParaRPr>
          </a:p>
          <a:p>
            <a:pPr indent="-298450" lvl="1" marL="914400" rtl="0" algn="l">
              <a:lnSpc>
                <a:spcPct val="100000"/>
              </a:lnSpc>
              <a:spcBef>
                <a:spcPts val="0"/>
              </a:spcBef>
              <a:spcAft>
                <a:spcPts val="0"/>
              </a:spcAft>
              <a:buClr>
                <a:schemeClr val="dk1"/>
              </a:buClr>
              <a:buSzPts val="1100"/>
              <a:buChar char="○"/>
            </a:pPr>
            <a:r>
              <a:rPr lang="es" sz="1100">
                <a:solidFill>
                  <a:schemeClr val="dk1"/>
                </a:solidFill>
              </a:rPr>
              <a:t>Canales: Ferias de turismo sustentable, asociaciones de glamping, redes B2B (como LinkedIn).</a:t>
            </a:r>
            <a:br>
              <a:rPr lang="es" sz="1100">
                <a:solidFill>
                  <a:schemeClr val="dk1"/>
                </a:solidFill>
              </a:rPr>
            </a:br>
            <a:endParaRPr sz="1100">
              <a:solidFill>
                <a:schemeClr val="dk1"/>
              </a:solidFill>
            </a:endParaRPr>
          </a:p>
          <a:p>
            <a:pPr indent="-298450" lvl="0" marL="457200" rtl="0" algn="l">
              <a:lnSpc>
                <a:spcPct val="100000"/>
              </a:lnSpc>
              <a:spcBef>
                <a:spcPts val="0"/>
              </a:spcBef>
              <a:spcAft>
                <a:spcPts val="0"/>
              </a:spcAft>
              <a:buClr>
                <a:schemeClr val="dk1"/>
              </a:buClr>
              <a:buSzPts val="1100"/>
              <a:buAutoNum type="arabicPeriod"/>
            </a:pPr>
            <a:r>
              <a:rPr b="1" lang="es" sz="1100">
                <a:solidFill>
                  <a:schemeClr val="dk1"/>
                </a:solidFill>
              </a:rPr>
              <a:t>Proyectos institucionales y educativos (Argentina y países vecinos)</a:t>
            </a:r>
            <a:br>
              <a:rPr b="1" lang="es" sz="1100">
                <a:solidFill>
                  <a:schemeClr val="dk1"/>
                </a:solidFill>
              </a:rPr>
            </a:br>
            <a:endParaRPr b="1" sz="1100">
              <a:solidFill>
                <a:schemeClr val="dk1"/>
              </a:solidFill>
            </a:endParaRPr>
          </a:p>
          <a:p>
            <a:pPr indent="-298450" lvl="1" marL="914400" rtl="0" algn="l">
              <a:lnSpc>
                <a:spcPct val="100000"/>
              </a:lnSpc>
              <a:spcBef>
                <a:spcPts val="0"/>
              </a:spcBef>
              <a:spcAft>
                <a:spcPts val="0"/>
              </a:spcAft>
              <a:buClr>
                <a:schemeClr val="dk1"/>
              </a:buClr>
              <a:buSzPts val="1100"/>
              <a:buChar char="○"/>
            </a:pPr>
            <a:r>
              <a:rPr lang="es" sz="1100">
                <a:solidFill>
                  <a:schemeClr val="dk1"/>
                </a:solidFill>
              </a:rPr>
              <a:t>Enfoque: Escuelas rurales, universidades, centros comunitarios.</a:t>
            </a:r>
            <a:br>
              <a:rPr lang="es" sz="1100">
                <a:solidFill>
                  <a:schemeClr val="dk1"/>
                </a:solidFill>
              </a:rPr>
            </a:br>
            <a:endParaRPr sz="1100">
              <a:solidFill>
                <a:schemeClr val="dk1"/>
              </a:solidFill>
            </a:endParaRPr>
          </a:p>
          <a:p>
            <a:pPr indent="-298450" lvl="1" marL="914400" rtl="0" algn="l">
              <a:lnSpc>
                <a:spcPct val="100000"/>
              </a:lnSpc>
              <a:spcBef>
                <a:spcPts val="0"/>
              </a:spcBef>
              <a:spcAft>
                <a:spcPts val="0"/>
              </a:spcAft>
              <a:buClr>
                <a:schemeClr val="dk1"/>
              </a:buClr>
              <a:buSzPts val="1100"/>
              <a:buChar char="○"/>
            </a:pPr>
            <a:r>
              <a:rPr lang="es" sz="1100">
                <a:solidFill>
                  <a:schemeClr val="dk1"/>
                </a:solidFill>
              </a:rPr>
              <a:t>Valor: Espacio multiuso, bajo costo de mantenimiento.</a:t>
            </a:r>
            <a:br>
              <a:rPr lang="es" sz="1100">
                <a:solidFill>
                  <a:schemeClr val="dk1"/>
                </a:solidFill>
              </a:rPr>
            </a:br>
            <a:endParaRPr sz="1100">
              <a:solidFill>
                <a:schemeClr val="dk1"/>
              </a:solidFill>
            </a:endParaRPr>
          </a:p>
          <a:p>
            <a:pPr indent="-298450" lvl="1" marL="914400" rtl="0" algn="l">
              <a:lnSpc>
                <a:spcPct val="100000"/>
              </a:lnSpc>
              <a:spcBef>
                <a:spcPts val="0"/>
              </a:spcBef>
              <a:spcAft>
                <a:spcPts val="0"/>
              </a:spcAft>
              <a:buClr>
                <a:schemeClr val="dk1"/>
              </a:buClr>
              <a:buSzPts val="1100"/>
              <a:buChar char="○"/>
            </a:pPr>
            <a:r>
              <a:rPr lang="es" sz="1100">
                <a:solidFill>
                  <a:schemeClr val="dk1"/>
                </a:solidFill>
              </a:rPr>
              <a:t>Canales: Licitaciones públicas, ONGs, alianzas con gobiernos locales.</a:t>
            </a:r>
            <a:br>
              <a:rPr lang="es" sz="1100">
                <a:solidFill>
                  <a:schemeClr val="dk1"/>
                </a:solidFill>
              </a:rPr>
            </a:br>
            <a:endParaRPr sz="1100">
              <a:solidFill>
                <a:schemeClr val="dk1"/>
              </a:solidFill>
            </a:endParaRPr>
          </a:p>
          <a:p>
            <a:pPr indent="-298450" lvl="0" marL="457200" rtl="0" algn="l">
              <a:lnSpc>
                <a:spcPct val="100000"/>
              </a:lnSpc>
              <a:spcBef>
                <a:spcPts val="0"/>
              </a:spcBef>
              <a:spcAft>
                <a:spcPts val="0"/>
              </a:spcAft>
              <a:buClr>
                <a:schemeClr val="dk1"/>
              </a:buClr>
              <a:buSzPts val="1100"/>
              <a:buAutoNum type="arabicPeriod"/>
            </a:pPr>
            <a:r>
              <a:rPr b="1" lang="es" sz="1100">
                <a:solidFill>
                  <a:schemeClr val="dk1"/>
                </a:solidFill>
              </a:rPr>
              <a:t>Espacios productivos rurales o periurbanos (Argentina)</a:t>
            </a:r>
            <a:br>
              <a:rPr b="1" lang="es" sz="1100">
                <a:solidFill>
                  <a:schemeClr val="dk1"/>
                </a:solidFill>
              </a:rPr>
            </a:br>
            <a:endParaRPr b="1" sz="1100">
              <a:solidFill>
                <a:schemeClr val="dk1"/>
              </a:solidFill>
            </a:endParaRPr>
          </a:p>
          <a:p>
            <a:pPr indent="-298450" lvl="1" marL="914400" rtl="0" algn="l">
              <a:lnSpc>
                <a:spcPct val="100000"/>
              </a:lnSpc>
              <a:spcBef>
                <a:spcPts val="0"/>
              </a:spcBef>
              <a:spcAft>
                <a:spcPts val="0"/>
              </a:spcAft>
              <a:buClr>
                <a:schemeClr val="dk1"/>
              </a:buClr>
              <a:buSzPts val="1100"/>
              <a:buChar char="○"/>
            </a:pPr>
            <a:r>
              <a:rPr lang="es" sz="1100">
                <a:solidFill>
                  <a:schemeClr val="dk1"/>
                </a:solidFill>
              </a:rPr>
              <a:t>Enfoque: Viveros, invernaderos, salas de secado, apiarios.</a:t>
            </a:r>
            <a:br>
              <a:rPr lang="es" sz="1100">
                <a:solidFill>
                  <a:schemeClr val="dk1"/>
                </a:solidFill>
              </a:rPr>
            </a:br>
            <a:endParaRPr sz="1100">
              <a:solidFill>
                <a:schemeClr val="dk1"/>
              </a:solidFill>
            </a:endParaRPr>
          </a:p>
          <a:p>
            <a:pPr indent="-298450" lvl="1" marL="914400" rtl="0" algn="l">
              <a:lnSpc>
                <a:spcPct val="100000"/>
              </a:lnSpc>
              <a:spcBef>
                <a:spcPts val="0"/>
              </a:spcBef>
              <a:spcAft>
                <a:spcPts val="0"/>
              </a:spcAft>
              <a:buClr>
                <a:schemeClr val="dk1"/>
              </a:buClr>
              <a:buSzPts val="1100"/>
              <a:buChar char="○"/>
            </a:pPr>
            <a:r>
              <a:rPr lang="es" sz="1100">
                <a:solidFill>
                  <a:schemeClr val="dk1"/>
                </a:solidFill>
              </a:rPr>
              <a:t>Valor: Modularidad, aislamiento térmico, bajo impacto ambiental.</a:t>
            </a:r>
            <a:br>
              <a:rPr lang="es" sz="1100">
                <a:solidFill>
                  <a:schemeClr val="dk1"/>
                </a:solidFill>
              </a:rPr>
            </a:br>
            <a:endParaRPr sz="1100">
              <a:solidFill>
                <a:schemeClr val="dk1"/>
              </a:solidFill>
            </a:endParaRPr>
          </a:p>
          <a:p>
            <a:pPr indent="-298450" lvl="1" marL="914400" rtl="0" algn="l">
              <a:lnSpc>
                <a:spcPct val="100000"/>
              </a:lnSpc>
              <a:spcBef>
                <a:spcPts val="0"/>
              </a:spcBef>
              <a:spcAft>
                <a:spcPts val="0"/>
              </a:spcAft>
              <a:buClr>
                <a:schemeClr val="dk1"/>
              </a:buClr>
              <a:buSzPts val="1100"/>
              <a:buChar char="○"/>
            </a:pPr>
            <a:r>
              <a:rPr lang="es" sz="1100">
                <a:solidFill>
                  <a:schemeClr val="dk1"/>
                </a:solidFill>
              </a:rPr>
              <a:t>Canales: INTA, ferias agroindustriales, cámaras de productores.</a:t>
            </a:r>
            <a:br>
              <a:rPr lang="es" sz="1100">
                <a:solidFill>
                  <a:schemeClr val="dk1"/>
                </a:solidFill>
              </a:rPr>
            </a:br>
            <a:endParaRPr sz="1100">
              <a:solidFill>
                <a:schemeClr val="dk1"/>
              </a:solidFill>
            </a:endParaRPr>
          </a:p>
          <a:p>
            <a:pPr indent="0" lvl="0" marL="0" rtl="0" algn="l">
              <a:lnSpc>
                <a:spcPct val="100000"/>
              </a:lnSpc>
              <a:spcBef>
                <a:spcPts val="1200"/>
              </a:spcBef>
              <a:spcAft>
                <a:spcPts val="1200"/>
              </a:spcAft>
              <a:buNone/>
            </a:pPr>
            <a:r>
              <a:rPr lang="es" sz="1100">
                <a:solidFill>
                  <a:schemeClr val="dk1"/>
                </a:solidFill>
              </a:rPr>
              <a:t> </a:t>
            </a:r>
            <a:endParaRPr sz="11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nvSpPr>
        <p:spPr>
          <a:xfrm>
            <a:off x="249825" y="235150"/>
            <a:ext cx="8523600" cy="408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s" sz="1600">
                <a:solidFill>
                  <a:schemeClr val="dk1"/>
                </a:solidFill>
              </a:rPr>
              <a:t>Respuesta CHAT GPT modelo 4.0 </a:t>
            </a:r>
            <a:endParaRPr b="1" sz="1600">
              <a:solidFill>
                <a:schemeClr val="dk1"/>
              </a:solidFill>
            </a:endParaRPr>
          </a:p>
          <a:p>
            <a:pPr indent="0" lvl="0" marL="0" rtl="0" algn="l">
              <a:lnSpc>
                <a:spcPct val="115000"/>
              </a:lnSpc>
              <a:spcBef>
                <a:spcPts val="1400"/>
              </a:spcBef>
              <a:spcAft>
                <a:spcPts val="0"/>
              </a:spcAft>
              <a:buNone/>
            </a:pPr>
            <a:r>
              <a:rPr b="1" lang="es" sz="1300">
                <a:solidFill>
                  <a:schemeClr val="dk1"/>
                </a:solidFill>
              </a:rPr>
              <a:t>🏗️ 5 OPCIONES DE MERCADOS PARA VENDER DOMOS</a:t>
            </a:r>
            <a:br>
              <a:rPr lang="es" sz="1100">
                <a:solidFill>
                  <a:schemeClr val="dk1"/>
                </a:solidFill>
              </a:rPr>
            </a:br>
            <a:endParaRPr sz="1100">
              <a:solidFill>
                <a:schemeClr val="dk1"/>
              </a:solidFill>
            </a:endParaRPr>
          </a:p>
          <a:p>
            <a:pPr indent="-298450" lvl="0" marL="457200" rtl="0" algn="l">
              <a:lnSpc>
                <a:spcPct val="100000"/>
              </a:lnSpc>
              <a:spcBef>
                <a:spcPts val="1200"/>
              </a:spcBef>
              <a:spcAft>
                <a:spcPts val="0"/>
              </a:spcAft>
              <a:buClr>
                <a:schemeClr val="dk1"/>
              </a:buClr>
              <a:buSzPts val="1100"/>
              <a:buAutoNum type="arabicPeriod"/>
            </a:pPr>
            <a:r>
              <a:rPr b="1" lang="es" sz="1100">
                <a:solidFill>
                  <a:schemeClr val="dk1"/>
                </a:solidFill>
              </a:rPr>
              <a:t>Mercado europeo de domos para eventos y camping</a:t>
            </a:r>
            <a:br>
              <a:rPr b="1" lang="es" sz="1100">
                <a:solidFill>
                  <a:schemeClr val="dk1"/>
                </a:solidFill>
              </a:rPr>
            </a:br>
            <a:endParaRPr b="1" sz="1100">
              <a:solidFill>
                <a:schemeClr val="dk1"/>
              </a:solidFill>
            </a:endParaRPr>
          </a:p>
          <a:p>
            <a:pPr indent="-298450" lvl="1" marL="914400" rtl="0" algn="l">
              <a:lnSpc>
                <a:spcPct val="100000"/>
              </a:lnSpc>
              <a:spcBef>
                <a:spcPts val="0"/>
              </a:spcBef>
              <a:spcAft>
                <a:spcPts val="0"/>
              </a:spcAft>
              <a:buClr>
                <a:schemeClr val="dk1"/>
              </a:buClr>
              <a:buSzPts val="1100"/>
              <a:buChar char="○"/>
            </a:pPr>
            <a:r>
              <a:rPr lang="es" sz="1100">
                <a:solidFill>
                  <a:schemeClr val="dk1"/>
                </a:solidFill>
              </a:rPr>
              <a:t>Enfoque: Importadores o revendedores de estructuras para turismo estacional.</a:t>
            </a:r>
            <a:br>
              <a:rPr lang="es" sz="1100">
                <a:solidFill>
                  <a:schemeClr val="dk1"/>
                </a:solidFill>
              </a:rPr>
            </a:br>
            <a:endParaRPr sz="1100">
              <a:solidFill>
                <a:schemeClr val="dk1"/>
              </a:solidFill>
            </a:endParaRPr>
          </a:p>
          <a:p>
            <a:pPr indent="-298450" lvl="1" marL="914400" rtl="0" algn="l">
              <a:lnSpc>
                <a:spcPct val="100000"/>
              </a:lnSpc>
              <a:spcBef>
                <a:spcPts val="0"/>
              </a:spcBef>
              <a:spcAft>
                <a:spcPts val="0"/>
              </a:spcAft>
              <a:buClr>
                <a:schemeClr val="dk1"/>
              </a:buClr>
              <a:buSzPts val="1100"/>
              <a:buChar char="○"/>
            </a:pPr>
            <a:r>
              <a:rPr lang="es" sz="1100">
                <a:solidFill>
                  <a:schemeClr val="dk1"/>
                </a:solidFill>
              </a:rPr>
              <a:t>Valor: Precio competitivo, diseño atractivo, posibilidad de exportar en kit.</a:t>
            </a:r>
            <a:br>
              <a:rPr lang="es" sz="1100">
                <a:solidFill>
                  <a:schemeClr val="dk1"/>
                </a:solidFill>
              </a:rPr>
            </a:br>
            <a:endParaRPr sz="1100">
              <a:solidFill>
                <a:schemeClr val="dk1"/>
              </a:solidFill>
            </a:endParaRPr>
          </a:p>
          <a:p>
            <a:pPr indent="-298450" lvl="1" marL="914400" rtl="0" algn="l">
              <a:lnSpc>
                <a:spcPct val="100000"/>
              </a:lnSpc>
              <a:spcBef>
                <a:spcPts val="0"/>
              </a:spcBef>
              <a:spcAft>
                <a:spcPts val="0"/>
              </a:spcAft>
              <a:buClr>
                <a:schemeClr val="dk1"/>
              </a:buClr>
              <a:buSzPts val="1100"/>
              <a:buChar char="○"/>
            </a:pPr>
            <a:r>
              <a:rPr lang="es" sz="1100">
                <a:solidFill>
                  <a:schemeClr val="dk1"/>
                </a:solidFill>
              </a:rPr>
              <a:t>Canales: Exportadores, marketplaces B2B (e.g. Alibaba, Tradekey), ProMendoza o agencias similares.</a:t>
            </a:r>
            <a:br>
              <a:rPr lang="es" sz="1100">
                <a:solidFill>
                  <a:schemeClr val="dk1"/>
                </a:solidFill>
              </a:rPr>
            </a:br>
            <a:endParaRPr sz="1100">
              <a:solidFill>
                <a:schemeClr val="dk1"/>
              </a:solidFill>
            </a:endParaRPr>
          </a:p>
          <a:p>
            <a:pPr indent="-298450" lvl="0" marL="457200" rtl="0" algn="l">
              <a:lnSpc>
                <a:spcPct val="100000"/>
              </a:lnSpc>
              <a:spcBef>
                <a:spcPts val="0"/>
              </a:spcBef>
              <a:spcAft>
                <a:spcPts val="0"/>
              </a:spcAft>
              <a:buClr>
                <a:schemeClr val="dk1"/>
              </a:buClr>
              <a:buSzPts val="1100"/>
              <a:buAutoNum type="arabicPeriod"/>
            </a:pPr>
            <a:r>
              <a:rPr b="1" lang="es" sz="1100">
                <a:solidFill>
                  <a:schemeClr val="dk1"/>
                </a:solidFill>
              </a:rPr>
              <a:t>Construcción alternativa / tiny houses (EEUU, Chile, Uruguay)</a:t>
            </a:r>
            <a:br>
              <a:rPr b="1" lang="es" sz="1100">
                <a:solidFill>
                  <a:schemeClr val="dk1"/>
                </a:solidFill>
              </a:rPr>
            </a:br>
            <a:endParaRPr b="1" sz="1100">
              <a:solidFill>
                <a:schemeClr val="dk1"/>
              </a:solidFill>
            </a:endParaRPr>
          </a:p>
          <a:p>
            <a:pPr indent="-298450" lvl="1" marL="914400" rtl="0" algn="l">
              <a:lnSpc>
                <a:spcPct val="100000"/>
              </a:lnSpc>
              <a:spcBef>
                <a:spcPts val="0"/>
              </a:spcBef>
              <a:spcAft>
                <a:spcPts val="0"/>
              </a:spcAft>
              <a:buClr>
                <a:schemeClr val="dk1"/>
              </a:buClr>
              <a:buSzPts val="1100"/>
              <a:buChar char="○"/>
            </a:pPr>
            <a:r>
              <a:rPr lang="es" sz="1100">
                <a:solidFill>
                  <a:schemeClr val="dk1"/>
                </a:solidFill>
              </a:rPr>
              <a:t>Enfoque: Particulares que buscan viviendas compactas y autosustentables.</a:t>
            </a:r>
            <a:br>
              <a:rPr lang="es" sz="1100">
                <a:solidFill>
                  <a:schemeClr val="dk1"/>
                </a:solidFill>
              </a:rPr>
            </a:br>
            <a:endParaRPr sz="1100">
              <a:solidFill>
                <a:schemeClr val="dk1"/>
              </a:solidFill>
            </a:endParaRPr>
          </a:p>
          <a:p>
            <a:pPr indent="-298450" lvl="1" marL="914400" rtl="0" algn="l">
              <a:lnSpc>
                <a:spcPct val="100000"/>
              </a:lnSpc>
              <a:spcBef>
                <a:spcPts val="0"/>
              </a:spcBef>
              <a:spcAft>
                <a:spcPts val="0"/>
              </a:spcAft>
              <a:buClr>
                <a:schemeClr val="dk1"/>
              </a:buClr>
              <a:buSzPts val="1100"/>
              <a:buChar char="○"/>
            </a:pPr>
            <a:r>
              <a:rPr lang="es" sz="1100">
                <a:solidFill>
                  <a:schemeClr val="dk1"/>
                </a:solidFill>
              </a:rPr>
              <a:t>Valor: Estética moderna, eficiencia térmica, expansión modular.</a:t>
            </a:r>
            <a:br>
              <a:rPr lang="es" sz="1100">
                <a:solidFill>
                  <a:schemeClr val="dk1"/>
                </a:solidFill>
              </a:rPr>
            </a:br>
            <a:endParaRPr sz="1100">
              <a:solidFill>
                <a:schemeClr val="dk1"/>
              </a:solidFill>
            </a:endParaRPr>
          </a:p>
          <a:p>
            <a:pPr indent="-298450" lvl="1" marL="914400" rtl="0" algn="l">
              <a:lnSpc>
                <a:spcPct val="100000"/>
              </a:lnSpc>
              <a:spcBef>
                <a:spcPts val="0"/>
              </a:spcBef>
              <a:spcAft>
                <a:spcPts val="0"/>
              </a:spcAft>
              <a:buClr>
                <a:schemeClr val="dk1"/>
              </a:buClr>
              <a:buSzPts val="1100"/>
              <a:buChar char="○"/>
            </a:pPr>
            <a:r>
              <a:rPr lang="es" sz="1100">
                <a:solidFill>
                  <a:schemeClr val="dk1"/>
                </a:solidFill>
              </a:rPr>
              <a:t>Canales: Influencers de construcción alternativa, ferias de bioconstrucción</a:t>
            </a:r>
            <a:endParaRPr sz="1100">
              <a:solidFill>
                <a:schemeClr val="dk1"/>
              </a:solidFill>
            </a:endParaRPr>
          </a:p>
          <a:p>
            <a:pPr indent="0" lvl="0" marL="0" rtl="0" algn="l">
              <a:lnSpc>
                <a:spcPct val="100000"/>
              </a:lnSpc>
              <a:spcBef>
                <a:spcPts val="1200"/>
              </a:spcBef>
              <a:spcAft>
                <a:spcPts val="1200"/>
              </a:spcAft>
              <a:buNone/>
            </a:pPr>
            <a:r>
              <a:rPr lang="es" sz="1100">
                <a:solidFill>
                  <a:schemeClr val="dk1"/>
                </a:solidFill>
              </a:rPr>
              <a:t> </a:t>
            </a:r>
            <a:endParaRPr sz="11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nvSpPr>
        <p:spPr>
          <a:xfrm>
            <a:off x="0" y="0"/>
            <a:ext cx="9008400" cy="52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s" sz="1300">
                <a:solidFill>
                  <a:schemeClr val="dk1"/>
                </a:solidFill>
              </a:rPr>
              <a:t>🏕️ 5 OPCIONES DE MERCADOS PARA ALQUILER DE DOMOS</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s" sz="1100">
                <a:solidFill>
                  <a:schemeClr val="dk1"/>
                </a:solidFill>
              </a:rPr>
              <a:t>Eventos corporativos y lanzamientos de marca (Buenos Aires, Córdoba, Rosario)</a:t>
            </a:r>
            <a:br>
              <a:rPr b="1" lang="es" sz="1100">
                <a:solidFill>
                  <a:schemeClr val="dk1"/>
                </a:solidFill>
              </a:rPr>
            </a:b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s" sz="1100">
                <a:solidFill>
                  <a:schemeClr val="dk1"/>
                </a:solidFill>
              </a:rPr>
              <a:t>Aplicación: Domos como salas VIP, presentaciones, salas de experiencia inmersiva.</a:t>
            </a:r>
            <a:br>
              <a:rPr lang="es"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s" sz="1100">
                <a:solidFill>
                  <a:schemeClr val="dk1"/>
                </a:solidFill>
              </a:rPr>
              <a:t>Valor: Impacto visual y diferenciación.</a:t>
            </a:r>
            <a:br>
              <a:rPr lang="es"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s" sz="1100">
                <a:solidFill>
                  <a:schemeClr val="dk1"/>
                </a:solidFill>
              </a:rPr>
              <a:t>Alianzas: Agencias de eventos, productoras audiovisuales.</a:t>
            </a:r>
            <a:br>
              <a:rPr lang="e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s" sz="1100">
                <a:solidFill>
                  <a:schemeClr val="dk1"/>
                </a:solidFill>
              </a:rPr>
              <a:t>Turismo rural y escapadas de fin de semana (PBA, Cuyo, NOA)</a:t>
            </a:r>
            <a:br>
              <a:rPr b="1" lang="es" sz="1100">
                <a:solidFill>
                  <a:schemeClr val="dk1"/>
                </a:solidFill>
              </a:rPr>
            </a:b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s" sz="1100">
                <a:solidFill>
                  <a:schemeClr val="dk1"/>
                </a:solidFill>
              </a:rPr>
              <a:t>Aplicación: Glamping temporario o ampliación de oferta hotelera.</a:t>
            </a:r>
            <a:br>
              <a:rPr lang="es"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s" sz="1100">
                <a:solidFill>
                  <a:schemeClr val="dk1"/>
                </a:solidFill>
              </a:rPr>
              <a:t>Valor: Atractivo para escapadas cortas de alto valor agregado.</a:t>
            </a:r>
            <a:br>
              <a:rPr lang="es"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s" sz="1100">
                <a:solidFill>
                  <a:schemeClr val="dk1"/>
                </a:solidFill>
              </a:rPr>
              <a:t>Alianzas: Booking, Airbnb, municipios con programas turísticos.</a:t>
            </a:r>
            <a:br>
              <a:rPr lang="e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s" sz="1100">
                <a:solidFill>
                  <a:schemeClr val="dk1"/>
                </a:solidFill>
              </a:rPr>
              <a:t>Ferias, expos y festivales culturales o gastronómicos</a:t>
            </a:r>
            <a:br>
              <a:rPr b="1" lang="es" sz="1100">
                <a:solidFill>
                  <a:schemeClr val="dk1"/>
                </a:solidFill>
              </a:rPr>
            </a:b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s" sz="1100">
                <a:solidFill>
                  <a:schemeClr val="dk1"/>
                </a:solidFill>
              </a:rPr>
              <a:t>Aplicación: Stands premium, salas de descanso, puntos de encuentro.</a:t>
            </a:r>
            <a:br>
              <a:rPr lang="es"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s" sz="1100">
                <a:solidFill>
                  <a:schemeClr val="dk1"/>
                </a:solidFill>
              </a:rPr>
              <a:t>Valor: Instalación rápida y flexible.</a:t>
            </a:r>
            <a:br>
              <a:rPr lang="es"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s" sz="1100">
                <a:solidFill>
                  <a:schemeClr val="dk1"/>
                </a:solidFill>
              </a:rPr>
              <a:t>Contacto: Cámaras de comercio, organizadores de eventos, municipios.</a:t>
            </a:r>
            <a:br>
              <a:rPr lang="es" sz="1100">
                <a:solidFill>
                  <a:schemeClr val="dk1"/>
                </a:solidFill>
              </a:rPr>
            </a:br>
            <a:endParaRPr sz="11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nvSpPr>
        <p:spPr>
          <a:xfrm>
            <a:off x="0" y="0"/>
            <a:ext cx="9008400" cy="385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s" sz="1300">
                <a:solidFill>
                  <a:schemeClr val="dk1"/>
                </a:solidFill>
              </a:rPr>
              <a:t>🏕️ 5 OPCIONES DE MERCADOS PARA ALQUILER DE DOMOS</a:t>
            </a:r>
            <a:br>
              <a:rPr lang="es" sz="1100">
                <a:solidFill>
                  <a:schemeClr val="dk1"/>
                </a:solidFill>
              </a:rPr>
            </a:br>
            <a:endParaRPr sz="11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s" sz="1100">
                <a:solidFill>
                  <a:schemeClr val="dk1"/>
                </a:solidFill>
              </a:rPr>
              <a:t>Escuelas o colonias de vacaciones (temporada estival)</a:t>
            </a:r>
            <a:br>
              <a:rPr b="1" lang="es" sz="1100">
                <a:solidFill>
                  <a:schemeClr val="dk1"/>
                </a:solidFill>
              </a:rPr>
            </a:b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s" sz="1100">
                <a:solidFill>
                  <a:schemeClr val="dk1"/>
                </a:solidFill>
              </a:rPr>
              <a:t>Aplicación: Aulas al aire libre, talleres, domos para actividades.</a:t>
            </a:r>
            <a:br>
              <a:rPr lang="es"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s" sz="1100">
                <a:solidFill>
                  <a:schemeClr val="dk1"/>
                </a:solidFill>
              </a:rPr>
              <a:t>Valor: Espacio alternativo, atractivo lúdico.</a:t>
            </a:r>
            <a:br>
              <a:rPr lang="es"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s" sz="1100">
                <a:solidFill>
                  <a:schemeClr val="dk1"/>
                </a:solidFill>
              </a:rPr>
              <a:t>Alianzas: Clubes, municipalidades, ONG educativas.</a:t>
            </a:r>
            <a:br>
              <a:rPr lang="es"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s" sz="1100">
                <a:solidFill>
                  <a:schemeClr val="dk1"/>
                </a:solidFill>
              </a:rPr>
              <a:t>Producciones audiovisuales o experiencias inmersivas</a:t>
            </a:r>
            <a:br>
              <a:rPr b="1" lang="es" sz="1100">
                <a:solidFill>
                  <a:schemeClr val="dk1"/>
                </a:solidFill>
              </a:rPr>
            </a:b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s" sz="1100">
                <a:solidFill>
                  <a:schemeClr val="dk1"/>
                </a:solidFill>
              </a:rPr>
              <a:t>Aplicación: Espacios de filmación, cúpulas para proyecciones, domos sensoriales.</a:t>
            </a:r>
            <a:br>
              <a:rPr lang="es"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s" sz="1100">
                <a:solidFill>
                  <a:schemeClr val="dk1"/>
                </a:solidFill>
              </a:rPr>
              <a:t>Valor: Versatilidad, aislamiento acústico.</a:t>
            </a:r>
            <a:br>
              <a:rPr lang="es"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s" sz="1100">
                <a:solidFill>
                  <a:schemeClr val="dk1"/>
                </a:solidFill>
              </a:rPr>
              <a:t>Contacto: Productoras, escuelas de cine, estudios.</a:t>
            </a:r>
            <a:br>
              <a:rPr lang="es" sz="1100">
                <a:solidFill>
                  <a:schemeClr val="dk1"/>
                </a:solidFill>
              </a:rPr>
            </a:br>
            <a:endParaRPr sz="11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20"/>
          <p:cNvPicPr preferRelativeResize="0"/>
          <p:nvPr/>
        </p:nvPicPr>
        <p:blipFill>
          <a:blip r:embed="rId3">
            <a:alphaModFix/>
          </a:blip>
          <a:stretch>
            <a:fillRect/>
          </a:stretch>
        </p:blipFill>
        <p:spPr>
          <a:xfrm>
            <a:off x="152400" y="152400"/>
            <a:ext cx="8839201" cy="356389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21"/>
          <p:cNvPicPr preferRelativeResize="0"/>
          <p:nvPr/>
        </p:nvPicPr>
        <p:blipFill>
          <a:blip r:embed="rId3">
            <a:alphaModFix/>
          </a:blip>
          <a:stretch>
            <a:fillRect/>
          </a:stretch>
        </p:blipFill>
        <p:spPr>
          <a:xfrm>
            <a:off x="152400" y="152400"/>
            <a:ext cx="4261750" cy="4305300"/>
          </a:xfrm>
          <a:prstGeom prst="rect">
            <a:avLst/>
          </a:prstGeom>
          <a:noFill/>
          <a:ln>
            <a:noFill/>
          </a:ln>
        </p:spPr>
      </p:pic>
      <p:pic>
        <p:nvPicPr>
          <p:cNvPr id="114" name="Google Shape;114;p21"/>
          <p:cNvPicPr preferRelativeResize="0"/>
          <p:nvPr/>
        </p:nvPicPr>
        <p:blipFill>
          <a:blip r:embed="rId4">
            <a:alphaModFix/>
          </a:blip>
          <a:stretch>
            <a:fillRect/>
          </a:stretch>
        </p:blipFill>
        <p:spPr>
          <a:xfrm>
            <a:off x="4781551" y="152400"/>
            <a:ext cx="4486275" cy="4391025"/>
          </a:xfrm>
          <a:prstGeom prst="rect">
            <a:avLst/>
          </a:prstGeom>
          <a:noFill/>
          <a:ln>
            <a:noFill/>
          </a:ln>
        </p:spPr>
      </p:pic>
      <p:pic>
        <p:nvPicPr>
          <p:cNvPr id="115" name="Google Shape;115;p21"/>
          <p:cNvPicPr preferRelativeResize="0"/>
          <p:nvPr/>
        </p:nvPicPr>
        <p:blipFill>
          <a:blip r:embed="rId5">
            <a:alphaModFix/>
          </a:blip>
          <a:stretch>
            <a:fillRect/>
          </a:stretch>
        </p:blipFill>
        <p:spPr>
          <a:xfrm>
            <a:off x="2498275" y="4090900"/>
            <a:ext cx="3159550" cy="979125"/>
          </a:xfrm>
          <a:prstGeom prst="rect">
            <a:avLst/>
          </a:prstGeom>
          <a:noFill/>
          <a:ln>
            <a:noFill/>
          </a:ln>
          <a:effectLst>
            <a:outerShdw blurRad="57150" rotWithShape="0" algn="bl" dir="7920000" dist="104775">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